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66" autoAdjust="0"/>
    <p:restoredTop sz="94660"/>
  </p:normalViewPr>
  <p:slideViewPr>
    <p:cSldViewPr snapToGrid="0">
      <p:cViewPr varScale="1">
        <p:scale>
          <a:sx n="74" d="100"/>
          <a:sy n="74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9302-F6AA-45F1-A761-5BD274E99523}" type="datetimeFigureOut">
              <a:rPr lang="de-DE" smtClean="0"/>
              <a:t>04.07.2018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8D146-10E1-45CE-99B0-A1988CC2751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9427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9302-F6AA-45F1-A761-5BD274E99523}" type="datetimeFigureOut">
              <a:rPr lang="de-DE" smtClean="0"/>
              <a:t>04.07.2018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8D146-10E1-45CE-99B0-A1988CC2751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4452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9302-F6AA-45F1-A761-5BD274E99523}" type="datetimeFigureOut">
              <a:rPr lang="de-DE" smtClean="0"/>
              <a:t>04.07.2018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8D146-10E1-45CE-99B0-A1988CC2751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4338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9302-F6AA-45F1-A761-5BD274E99523}" type="datetimeFigureOut">
              <a:rPr lang="de-DE" smtClean="0"/>
              <a:t>04.07.2018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8D146-10E1-45CE-99B0-A1988CC2751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40799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9302-F6AA-45F1-A761-5BD274E99523}" type="datetimeFigureOut">
              <a:rPr lang="de-DE" smtClean="0"/>
              <a:t>04.07.2018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8D146-10E1-45CE-99B0-A1988CC2751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4104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9302-F6AA-45F1-A761-5BD274E99523}" type="datetimeFigureOut">
              <a:rPr lang="de-DE" smtClean="0"/>
              <a:t>04.07.2018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8D146-10E1-45CE-99B0-A1988CC2751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1449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9302-F6AA-45F1-A761-5BD274E99523}" type="datetimeFigureOut">
              <a:rPr lang="de-DE" smtClean="0"/>
              <a:t>04.07.2018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8D146-10E1-45CE-99B0-A1988CC2751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9501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9302-F6AA-45F1-A761-5BD274E99523}" type="datetimeFigureOut">
              <a:rPr lang="de-DE" smtClean="0"/>
              <a:t>04.07.2018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8D146-10E1-45CE-99B0-A1988CC2751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21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9302-F6AA-45F1-A761-5BD274E99523}" type="datetimeFigureOut">
              <a:rPr lang="de-DE" smtClean="0"/>
              <a:t>04.07.2018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8D146-10E1-45CE-99B0-A1988CC2751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4896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9302-F6AA-45F1-A761-5BD274E99523}" type="datetimeFigureOut">
              <a:rPr lang="de-DE" smtClean="0"/>
              <a:t>04.07.2018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8D146-10E1-45CE-99B0-A1988CC2751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8281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9302-F6AA-45F1-A761-5BD274E99523}" type="datetimeFigureOut">
              <a:rPr lang="de-DE" smtClean="0"/>
              <a:t>04.07.2018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8D146-10E1-45CE-99B0-A1988CC2751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36785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E9302-F6AA-45F1-A761-5BD274E99523}" type="datetimeFigureOut">
              <a:rPr lang="de-DE" smtClean="0"/>
              <a:t>04.07.2018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8D146-10E1-45CE-99B0-A1988CC2751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667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1326776" y="1461247"/>
            <a:ext cx="9852212" cy="4078942"/>
          </a:xfrm>
          <a:prstGeom prst="ellipse">
            <a:avLst/>
          </a:prstGeom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de-DE" sz="5400" b="1" dirty="0">
                <a:solidFill>
                  <a:schemeClr val="tx1"/>
                </a:solidFill>
              </a:rPr>
              <a:t>Jugendbeteiligung </a:t>
            </a:r>
          </a:p>
          <a:p>
            <a:pPr algn="ctr">
              <a:lnSpc>
                <a:spcPct val="120000"/>
              </a:lnSpc>
            </a:pPr>
            <a:r>
              <a:rPr lang="de-DE" sz="5400" b="1" dirty="0">
                <a:solidFill>
                  <a:schemeClr val="tx1"/>
                </a:solidFill>
              </a:rPr>
              <a:t>in</a:t>
            </a:r>
          </a:p>
          <a:p>
            <a:pPr algn="ctr">
              <a:lnSpc>
                <a:spcPct val="120000"/>
              </a:lnSpc>
            </a:pPr>
            <a:r>
              <a:rPr lang="de-DE" sz="5400" b="1" dirty="0">
                <a:solidFill>
                  <a:schemeClr val="tx1"/>
                </a:solidFill>
              </a:rPr>
              <a:t>Meckenbeuren</a:t>
            </a:r>
          </a:p>
        </p:txBody>
      </p:sp>
    </p:spTree>
    <p:extLst>
      <p:ext uri="{BB962C8B-B14F-4D97-AF65-F5344CB8AC3E}">
        <p14:creationId xmlns:p14="http://schemas.microsoft.com/office/powerpoint/2010/main" val="84402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ythrough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/>
        </p:nvGrpSpPr>
        <p:grpSpPr>
          <a:xfrm>
            <a:off x="2730319" y="5306094"/>
            <a:ext cx="2124000" cy="540000"/>
            <a:chOff x="2730319" y="5306094"/>
            <a:chExt cx="2124000" cy="540000"/>
          </a:xfrm>
        </p:grpSpPr>
        <p:sp>
          <p:nvSpPr>
            <p:cNvPr id="8" name="Rechteck 7"/>
            <p:cNvSpPr/>
            <p:nvPr/>
          </p:nvSpPr>
          <p:spPr>
            <a:xfrm>
              <a:off x="2873670" y="5562760"/>
              <a:ext cx="1980649" cy="28333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b="1" dirty="0">
                  <a:solidFill>
                    <a:schemeClr val="tx1"/>
                  </a:solidFill>
                </a:rPr>
                <a:t>wählt 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Pfeil nach unten 8"/>
            <p:cNvSpPr/>
            <p:nvPr/>
          </p:nvSpPr>
          <p:spPr>
            <a:xfrm rot="10800000">
              <a:off x="2730319" y="5306094"/>
              <a:ext cx="286702" cy="540000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12" name="Gruppieren 11"/>
          <p:cNvGrpSpPr/>
          <p:nvPr/>
        </p:nvGrpSpPr>
        <p:grpSpPr>
          <a:xfrm flipH="1">
            <a:off x="7561116" y="5306094"/>
            <a:ext cx="2587435" cy="540000"/>
            <a:chOff x="2975020" y="5307007"/>
            <a:chExt cx="1908221" cy="540000"/>
          </a:xfrm>
        </p:grpSpPr>
        <p:sp>
          <p:nvSpPr>
            <p:cNvPr id="13" name="Rechteck 12"/>
            <p:cNvSpPr/>
            <p:nvPr/>
          </p:nvSpPr>
          <p:spPr>
            <a:xfrm>
              <a:off x="3103808" y="5563673"/>
              <a:ext cx="1779433" cy="28333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b="1" dirty="0">
                  <a:solidFill>
                    <a:schemeClr val="tx1"/>
                  </a:solidFill>
                </a:rPr>
                <a:t>bilden sich aus JuKon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Pfeil nach unten 13"/>
            <p:cNvSpPr/>
            <p:nvPr/>
          </p:nvSpPr>
          <p:spPr>
            <a:xfrm rot="10800000">
              <a:off x="2975020" y="5307007"/>
              <a:ext cx="257576" cy="540000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4" name="Rechteck 3"/>
          <p:cNvSpPr/>
          <p:nvPr/>
        </p:nvSpPr>
        <p:spPr>
          <a:xfrm>
            <a:off x="4852115" y="5306094"/>
            <a:ext cx="2717442" cy="108182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Jugendkonferenz  </a:t>
            </a:r>
          </a:p>
          <a:p>
            <a:pPr algn="ctr"/>
            <a:r>
              <a:rPr lang="de-DE" sz="2000" dirty="0">
                <a:solidFill>
                  <a:schemeClr val="tx1"/>
                </a:solidFill>
              </a:rPr>
              <a:t>Jugendliche</a:t>
            </a:r>
          </a:p>
        </p:txBody>
      </p:sp>
      <p:sp>
        <p:nvSpPr>
          <p:cNvPr id="6" name="Rechteck 5"/>
          <p:cNvSpPr/>
          <p:nvPr/>
        </p:nvSpPr>
        <p:spPr>
          <a:xfrm>
            <a:off x="1221346" y="4224268"/>
            <a:ext cx="2717442" cy="108182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Jugendrat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8482884" y="4224267"/>
            <a:ext cx="2717442" cy="108182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Arbeitsgruppen</a:t>
            </a:r>
            <a:endParaRPr lang="de-DE" sz="2400" dirty="0">
              <a:solidFill>
                <a:schemeClr val="tx1"/>
              </a:solidFill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3938788" y="4346080"/>
            <a:ext cx="4544096" cy="560553"/>
            <a:chOff x="3938788" y="4346080"/>
            <a:chExt cx="4544096" cy="560553"/>
          </a:xfrm>
          <a:gradFill>
            <a:gsLst>
              <a:gs pos="56000">
                <a:schemeClr val="bg2">
                  <a:lumMod val="75000"/>
                </a:schemeClr>
              </a:gs>
              <a:gs pos="81000">
                <a:schemeClr val="bg1">
                  <a:lumMod val="85000"/>
                </a:schemeClr>
              </a:gs>
            </a:gsLst>
            <a:lin ang="5400000" scaled="1"/>
          </a:gradFill>
        </p:grpSpPr>
        <p:sp>
          <p:nvSpPr>
            <p:cNvPr id="2" name="Pfeil nach links und rechts 1"/>
            <p:cNvSpPr/>
            <p:nvPr/>
          </p:nvSpPr>
          <p:spPr>
            <a:xfrm>
              <a:off x="3938788" y="4610100"/>
              <a:ext cx="4544096" cy="296533"/>
            </a:xfrm>
            <a:prstGeom prst="left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" name="Rechteck 2"/>
            <p:cNvSpPr/>
            <p:nvPr/>
          </p:nvSpPr>
          <p:spPr>
            <a:xfrm>
              <a:off x="5041900" y="4346080"/>
              <a:ext cx="2165886" cy="406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b="1" dirty="0">
                  <a:solidFill>
                    <a:schemeClr val="tx1"/>
                  </a:solidFill>
                </a:rPr>
                <a:t>Informationsaustausch</a:t>
              </a:r>
            </a:p>
          </p:txBody>
        </p:sp>
      </p:grpSp>
      <p:sp>
        <p:nvSpPr>
          <p:cNvPr id="15" name="Rechteck 14"/>
          <p:cNvSpPr/>
          <p:nvPr/>
        </p:nvSpPr>
        <p:spPr>
          <a:xfrm>
            <a:off x="8482884" y="1806613"/>
            <a:ext cx="2717442" cy="108182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Verwaltung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7" name="Pfeil nach oben und unten 6"/>
          <p:cNvSpPr/>
          <p:nvPr/>
        </p:nvSpPr>
        <p:spPr>
          <a:xfrm>
            <a:off x="9663167" y="2881796"/>
            <a:ext cx="356875" cy="1325542"/>
          </a:xfrm>
          <a:prstGeom prst="upDownArrow">
            <a:avLst/>
          </a:prstGeom>
          <a:gradFill flip="none" rotWithShape="1">
            <a:gsLst>
              <a:gs pos="78000">
                <a:schemeClr val="accent1">
                  <a:lumMod val="60000"/>
                  <a:lumOff val="40000"/>
                </a:schemeClr>
              </a:gs>
              <a:gs pos="7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" name="Rechteck 16"/>
          <p:cNvSpPr/>
          <p:nvPr/>
        </p:nvSpPr>
        <p:spPr>
          <a:xfrm>
            <a:off x="1221346" y="2347526"/>
            <a:ext cx="2717442" cy="108182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Jugendkomitee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0" name="Pfeil nach oben und unten 9"/>
          <p:cNvSpPr/>
          <p:nvPr/>
        </p:nvSpPr>
        <p:spPr>
          <a:xfrm>
            <a:off x="2427485" y="3422732"/>
            <a:ext cx="292100" cy="808157"/>
          </a:xfrm>
          <a:prstGeom prst="up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xmlns="" id="{0F09E0A8-6C61-4D22-9226-E42A9D47BC49}"/>
              </a:ext>
            </a:extLst>
          </p:cNvPr>
          <p:cNvSpPr/>
          <p:nvPr/>
        </p:nvSpPr>
        <p:spPr>
          <a:xfrm>
            <a:off x="1196930" y="404624"/>
            <a:ext cx="2717442" cy="108182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Gemeinderat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22" name="Pfeil nach oben und unten 6">
            <a:extLst>
              <a:ext uri="{FF2B5EF4-FFF2-40B4-BE49-F238E27FC236}">
                <a16:creationId xmlns:a16="http://schemas.microsoft.com/office/drawing/2014/main" xmlns="" id="{C17A156B-10CB-4535-88BB-326245789A62}"/>
              </a:ext>
            </a:extLst>
          </p:cNvPr>
          <p:cNvSpPr/>
          <p:nvPr/>
        </p:nvSpPr>
        <p:spPr>
          <a:xfrm>
            <a:off x="2385443" y="1489761"/>
            <a:ext cx="356875" cy="854455"/>
          </a:xfrm>
          <a:prstGeom prst="upDownArrow">
            <a:avLst/>
          </a:prstGeom>
          <a:gradFill flip="none" rotWithShape="1">
            <a:gsLst>
              <a:gs pos="78000">
                <a:schemeClr val="accent1">
                  <a:lumMod val="60000"/>
                  <a:lumOff val="40000"/>
                </a:schemeClr>
              </a:gs>
              <a:gs pos="7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7654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/>
        </p:nvGrpSpPr>
        <p:grpSpPr>
          <a:xfrm>
            <a:off x="10068000" y="5861906"/>
            <a:ext cx="2124000" cy="540000"/>
            <a:chOff x="2730319" y="5306094"/>
            <a:chExt cx="2124000" cy="540000"/>
          </a:xfrm>
        </p:grpSpPr>
        <p:sp>
          <p:nvSpPr>
            <p:cNvPr id="8" name="Rechteck 7"/>
            <p:cNvSpPr/>
            <p:nvPr/>
          </p:nvSpPr>
          <p:spPr>
            <a:xfrm>
              <a:off x="2873670" y="5562760"/>
              <a:ext cx="1980649" cy="28333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b="1" dirty="0">
                  <a:solidFill>
                    <a:schemeClr val="tx1"/>
                  </a:solidFill>
                </a:rPr>
                <a:t>wählt 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Pfeil nach unten 8"/>
            <p:cNvSpPr/>
            <p:nvPr/>
          </p:nvSpPr>
          <p:spPr>
            <a:xfrm rot="10800000">
              <a:off x="2730319" y="5306094"/>
              <a:ext cx="286702" cy="540000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6" name="Rechteck 5"/>
          <p:cNvSpPr/>
          <p:nvPr/>
        </p:nvSpPr>
        <p:spPr>
          <a:xfrm>
            <a:off x="8559027" y="4780080"/>
            <a:ext cx="2717442" cy="108182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Jugendrat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8559027" y="2903338"/>
            <a:ext cx="2717442" cy="108182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Jugendkomitee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0" name="Pfeil nach oben und unten 9"/>
          <p:cNvSpPr/>
          <p:nvPr/>
        </p:nvSpPr>
        <p:spPr>
          <a:xfrm>
            <a:off x="9765166" y="3978544"/>
            <a:ext cx="292100" cy="808157"/>
          </a:xfrm>
          <a:prstGeom prst="up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xmlns="" id="{0F09E0A8-6C61-4D22-9226-E42A9D47BC49}"/>
              </a:ext>
            </a:extLst>
          </p:cNvPr>
          <p:cNvSpPr/>
          <p:nvPr/>
        </p:nvSpPr>
        <p:spPr>
          <a:xfrm>
            <a:off x="8534611" y="960436"/>
            <a:ext cx="2717442" cy="108182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Gemeinderat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22" name="Pfeil nach oben und unten 6">
            <a:extLst>
              <a:ext uri="{FF2B5EF4-FFF2-40B4-BE49-F238E27FC236}">
                <a16:creationId xmlns:a16="http://schemas.microsoft.com/office/drawing/2014/main" xmlns="" id="{C17A156B-10CB-4535-88BB-326245789A62}"/>
              </a:ext>
            </a:extLst>
          </p:cNvPr>
          <p:cNvSpPr/>
          <p:nvPr/>
        </p:nvSpPr>
        <p:spPr>
          <a:xfrm>
            <a:off x="9723124" y="2045573"/>
            <a:ext cx="356875" cy="854455"/>
          </a:xfrm>
          <a:prstGeom prst="upDownArrow">
            <a:avLst/>
          </a:prstGeom>
          <a:gradFill flip="none" rotWithShape="1">
            <a:gsLst>
              <a:gs pos="78000">
                <a:schemeClr val="accent1">
                  <a:lumMod val="60000"/>
                  <a:lumOff val="40000"/>
                </a:schemeClr>
              </a:gs>
              <a:gs pos="7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21" name="Gerader Verbinder 20"/>
          <p:cNvCxnSpPr/>
          <p:nvPr/>
        </p:nvCxnSpPr>
        <p:spPr>
          <a:xfrm>
            <a:off x="12133730" y="-190500"/>
            <a:ext cx="38100" cy="74104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>
            <a:extLst>
              <a:ext uri="{FF2B5EF4-FFF2-40B4-BE49-F238E27FC236}">
                <a16:creationId xmlns:a16="http://schemas.microsoft.com/office/drawing/2014/main" xmlns="" id="{3D1CB022-4D91-42F6-A96C-F1C9AF4CAE75}"/>
              </a:ext>
            </a:extLst>
          </p:cNvPr>
          <p:cNvSpPr txBox="1"/>
          <p:nvPr/>
        </p:nvSpPr>
        <p:spPr>
          <a:xfrm>
            <a:off x="197683" y="865889"/>
            <a:ext cx="798948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b="1" dirty="0" smtClean="0">
                <a:solidFill>
                  <a:schemeClr val="bg1"/>
                </a:solidFill>
              </a:rPr>
              <a:t>Entdeckt GR/Verwaltung jugendrelevantes Thema:</a:t>
            </a:r>
          </a:p>
          <a:p>
            <a:pPr marL="800100" lvl="1" indent="-342900">
              <a:buFont typeface="+mj-lt"/>
              <a:buAutoNum type="alphaLcParenR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Kann bei Jugendrat eine Stellungnahme abgefragt werden.</a:t>
            </a:r>
          </a:p>
          <a:p>
            <a:pPr marL="800100" lvl="1" indent="-342900">
              <a:buFont typeface="+mj-lt"/>
              <a:buAutoNum type="alphaLcParenR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Kann Thema in Sitzung des Jugendkomitees bringen</a:t>
            </a:r>
          </a:p>
          <a:p>
            <a:pPr marL="800100" lvl="1" indent="-342900">
              <a:buFont typeface="+mj-lt"/>
              <a:buAutoNum type="alphaLcParenR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Können Jugendliche als Sachkundige </a:t>
            </a:r>
            <a:r>
              <a:rPr lang="de-DE" dirty="0" err="1" smtClean="0">
                <a:solidFill>
                  <a:schemeClr val="bg1">
                    <a:lumMod val="75000"/>
                  </a:schemeClr>
                </a:solidFill>
              </a:rPr>
              <a:t>BürgerInnen</a:t>
            </a: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 in Gemeinderatssitzung einbezogen werden</a:t>
            </a:r>
          </a:p>
          <a:p>
            <a:pPr lvl="1"/>
            <a:endParaRPr lang="de-DE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b="1" dirty="0" smtClean="0">
                <a:solidFill>
                  <a:schemeClr val="bg1"/>
                </a:solidFill>
              </a:rPr>
              <a:t>Entdeckt Jugendrat ein </a:t>
            </a:r>
            <a:r>
              <a:rPr lang="de-DE" b="1" dirty="0">
                <a:solidFill>
                  <a:schemeClr val="bg1"/>
                </a:solidFill>
              </a:rPr>
              <a:t>j</a:t>
            </a:r>
            <a:r>
              <a:rPr lang="de-DE" b="1" dirty="0" smtClean="0">
                <a:solidFill>
                  <a:schemeClr val="bg1"/>
                </a:solidFill>
              </a:rPr>
              <a:t>ugendrelevantes Thema:</a:t>
            </a:r>
          </a:p>
          <a:p>
            <a:pPr marL="800100" lvl="1" indent="-342900">
              <a:buFont typeface="+mj-lt"/>
              <a:buAutoNum type="alphaLcParenR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Wird Vorgehensweise von Jugendkomitee geregelt</a:t>
            </a:r>
          </a:p>
          <a:p>
            <a:pPr marL="800100" lvl="1" indent="-342900">
              <a:buFont typeface="+mj-lt"/>
              <a:buAutoNum type="alphaLcParenR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Kann als Arbeitsgruppe bearbeitet werden</a:t>
            </a:r>
          </a:p>
          <a:p>
            <a:pPr marL="800100" lvl="1" indent="-342900">
              <a:buFont typeface="+mj-lt"/>
              <a:buAutoNum type="alphaLcParenR"/>
            </a:pPr>
            <a:endParaRPr lang="de-DE" dirty="0" smtClean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b="1" dirty="0" smtClean="0">
                <a:solidFill>
                  <a:schemeClr val="bg1"/>
                </a:solidFill>
              </a:rPr>
              <a:t>Rücklauf der Entscheidungen und Infos von Gemeinderat an Jugendkomitee und/oder Jugendliche:</a:t>
            </a:r>
          </a:p>
          <a:p>
            <a:pPr marL="800100" lvl="1" indent="-342900">
              <a:buFont typeface="+mj-lt"/>
              <a:buAutoNum type="alphaLcParenR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Jugendliche können immer an öffentlichen Gemeinderatssitzungen teilnehmen</a:t>
            </a:r>
          </a:p>
          <a:p>
            <a:pPr marL="800100" lvl="1" indent="-342900">
              <a:buFont typeface="+mj-lt"/>
              <a:buAutoNum type="alphaLcParenR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Wenn GR ein Thema der Jugendlichen diskutieren, muss 1 Person der AG oder Jugendrates da sein, der/die den Rest informiert</a:t>
            </a:r>
          </a:p>
          <a:p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31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/>
        </p:nvGrpSpPr>
        <p:grpSpPr>
          <a:xfrm>
            <a:off x="2730319" y="5306094"/>
            <a:ext cx="2124000" cy="540000"/>
            <a:chOff x="2730319" y="5306094"/>
            <a:chExt cx="2124000" cy="540000"/>
          </a:xfrm>
        </p:grpSpPr>
        <p:sp>
          <p:nvSpPr>
            <p:cNvPr id="8" name="Rechteck 7"/>
            <p:cNvSpPr/>
            <p:nvPr/>
          </p:nvSpPr>
          <p:spPr>
            <a:xfrm>
              <a:off x="2873670" y="5562760"/>
              <a:ext cx="1980649" cy="28333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b="1" dirty="0">
                  <a:solidFill>
                    <a:schemeClr val="tx1"/>
                  </a:solidFill>
                </a:rPr>
                <a:t>wählt 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Pfeil nach unten 8"/>
            <p:cNvSpPr/>
            <p:nvPr/>
          </p:nvSpPr>
          <p:spPr>
            <a:xfrm rot="10800000">
              <a:off x="2730319" y="5306094"/>
              <a:ext cx="286702" cy="540000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12" name="Gruppieren 11"/>
          <p:cNvGrpSpPr/>
          <p:nvPr/>
        </p:nvGrpSpPr>
        <p:grpSpPr>
          <a:xfrm flipH="1">
            <a:off x="7561116" y="5306094"/>
            <a:ext cx="2587435" cy="540000"/>
            <a:chOff x="2975020" y="5307007"/>
            <a:chExt cx="1908221" cy="540000"/>
          </a:xfrm>
        </p:grpSpPr>
        <p:sp>
          <p:nvSpPr>
            <p:cNvPr id="13" name="Rechteck 12"/>
            <p:cNvSpPr/>
            <p:nvPr/>
          </p:nvSpPr>
          <p:spPr>
            <a:xfrm>
              <a:off x="3103808" y="5563673"/>
              <a:ext cx="1779433" cy="28333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b="1" dirty="0">
                  <a:solidFill>
                    <a:schemeClr val="tx1"/>
                  </a:solidFill>
                </a:rPr>
                <a:t>bilden sich aus JuKon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Pfeil nach unten 13"/>
            <p:cNvSpPr/>
            <p:nvPr/>
          </p:nvSpPr>
          <p:spPr>
            <a:xfrm rot="10800000">
              <a:off x="2975020" y="5307007"/>
              <a:ext cx="257576" cy="540000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4" name="Rechteck 3"/>
          <p:cNvSpPr/>
          <p:nvPr/>
        </p:nvSpPr>
        <p:spPr>
          <a:xfrm>
            <a:off x="4852115" y="5306094"/>
            <a:ext cx="2717442" cy="108182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Jugendkonferenz  </a:t>
            </a:r>
          </a:p>
          <a:p>
            <a:pPr algn="ctr"/>
            <a:r>
              <a:rPr lang="de-DE" sz="2000" dirty="0">
                <a:solidFill>
                  <a:schemeClr val="tx1"/>
                </a:solidFill>
              </a:rPr>
              <a:t>Jugendliche</a:t>
            </a:r>
          </a:p>
        </p:txBody>
      </p:sp>
      <p:sp>
        <p:nvSpPr>
          <p:cNvPr id="6" name="Rechteck 5"/>
          <p:cNvSpPr/>
          <p:nvPr/>
        </p:nvSpPr>
        <p:spPr>
          <a:xfrm>
            <a:off x="1221346" y="4224268"/>
            <a:ext cx="2717442" cy="108182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Jugendrat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8482884" y="4224267"/>
            <a:ext cx="2717442" cy="108182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Arbeitsgruppen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8482884" y="1806613"/>
            <a:ext cx="2717442" cy="108182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Verwaltung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7" name="Pfeil nach oben und unten 6"/>
          <p:cNvSpPr/>
          <p:nvPr/>
        </p:nvSpPr>
        <p:spPr>
          <a:xfrm>
            <a:off x="9663167" y="2881796"/>
            <a:ext cx="356875" cy="1325542"/>
          </a:xfrm>
          <a:prstGeom prst="upDownArrow">
            <a:avLst/>
          </a:prstGeom>
          <a:gradFill flip="none" rotWithShape="1">
            <a:gsLst>
              <a:gs pos="78000">
                <a:schemeClr val="accent1">
                  <a:lumMod val="60000"/>
                  <a:lumOff val="40000"/>
                </a:schemeClr>
              </a:gs>
              <a:gs pos="7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" name="Rechteck 16"/>
          <p:cNvSpPr/>
          <p:nvPr/>
        </p:nvSpPr>
        <p:spPr>
          <a:xfrm>
            <a:off x="1221346" y="2347526"/>
            <a:ext cx="2717442" cy="108182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Jugendkomitee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0" name="Pfeil nach oben und unten 9"/>
          <p:cNvSpPr/>
          <p:nvPr/>
        </p:nvSpPr>
        <p:spPr>
          <a:xfrm>
            <a:off x="2427485" y="3422732"/>
            <a:ext cx="292100" cy="808157"/>
          </a:xfrm>
          <a:prstGeom prst="up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xmlns="" id="{0F09E0A8-6C61-4D22-9226-E42A9D47BC49}"/>
              </a:ext>
            </a:extLst>
          </p:cNvPr>
          <p:cNvSpPr/>
          <p:nvPr/>
        </p:nvSpPr>
        <p:spPr>
          <a:xfrm>
            <a:off x="1196930" y="404624"/>
            <a:ext cx="2717442" cy="108182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Gemeinderat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22" name="Pfeil nach oben und unten 6">
            <a:extLst>
              <a:ext uri="{FF2B5EF4-FFF2-40B4-BE49-F238E27FC236}">
                <a16:creationId xmlns:a16="http://schemas.microsoft.com/office/drawing/2014/main" xmlns="" id="{C17A156B-10CB-4535-88BB-326245789A62}"/>
              </a:ext>
            </a:extLst>
          </p:cNvPr>
          <p:cNvSpPr/>
          <p:nvPr/>
        </p:nvSpPr>
        <p:spPr>
          <a:xfrm>
            <a:off x="2385443" y="1489761"/>
            <a:ext cx="356875" cy="854455"/>
          </a:xfrm>
          <a:prstGeom prst="upDownArrow">
            <a:avLst/>
          </a:prstGeom>
          <a:gradFill flip="none" rotWithShape="1">
            <a:gsLst>
              <a:gs pos="78000">
                <a:schemeClr val="accent1">
                  <a:lumMod val="60000"/>
                  <a:lumOff val="40000"/>
                </a:schemeClr>
              </a:gs>
              <a:gs pos="7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8" name="Gruppieren 17"/>
          <p:cNvGrpSpPr/>
          <p:nvPr/>
        </p:nvGrpSpPr>
        <p:grpSpPr>
          <a:xfrm>
            <a:off x="3938788" y="4346080"/>
            <a:ext cx="4544096" cy="560553"/>
            <a:chOff x="3938788" y="4346080"/>
            <a:chExt cx="4544096" cy="560553"/>
          </a:xfrm>
          <a:gradFill>
            <a:gsLst>
              <a:gs pos="56000">
                <a:schemeClr val="bg2">
                  <a:lumMod val="75000"/>
                </a:schemeClr>
              </a:gs>
              <a:gs pos="81000">
                <a:schemeClr val="bg1">
                  <a:lumMod val="85000"/>
                </a:schemeClr>
              </a:gs>
            </a:gsLst>
            <a:lin ang="5400000" scaled="1"/>
          </a:gradFill>
        </p:grpSpPr>
        <p:sp>
          <p:nvSpPr>
            <p:cNvPr id="19" name="Pfeil nach links und rechts 18"/>
            <p:cNvSpPr/>
            <p:nvPr/>
          </p:nvSpPr>
          <p:spPr>
            <a:xfrm>
              <a:off x="3938788" y="4610100"/>
              <a:ext cx="4544096" cy="296533"/>
            </a:xfrm>
            <a:prstGeom prst="left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Rechteck 20"/>
            <p:cNvSpPr/>
            <p:nvPr/>
          </p:nvSpPr>
          <p:spPr>
            <a:xfrm>
              <a:off x="5041900" y="4346080"/>
              <a:ext cx="2165886" cy="406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b="1" dirty="0">
                  <a:solidFill>
                    <a:schemeClr val="tx1"/>
                  </a:solidFill>
                </a:rPr>
                <a:t>Informationsaustausch</a:t>
              </a:r>
            </a:p>
          </p:txBody>
        </p:sp>
      </p:grpSp>
      <p:sp>
        <p:nvSpPr>
          <p:cNvPr id="2" name="Pfeil nach links und rechts 1"/>
          <p:cNvSpPr/>
          <p:nvPr/>
        </p:nvSpPr>
        <p:spPr>
          <a:xfrm rot="802494">
            <a:off x="5321665" y="1084505"/>
            <a:ext cx="2622751" cy="585216"/>
          </a:xfrm>
          <a:prstGeom prst="leftRightArrow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direkter Kontakt</a:t>
            </a:r>
          </a:p>
        </p:txBody>
      </p:sp>
      <p:sp>
        <p:nvSpPr>
          <p:cNvPr id="25" name="Pfeil nach links und rechts 24"/>
          <p:cNvSpPr/>
          <p:nvPr/>
        </p:nvSpPr>
        <p:spPr>
          <a:xfrm rot="21133533">
            <a:off x="5258469" y="2139840"/>
            <a:ext cx="2622751" cy="585216"/>
          </a:xfrm>
          <a:prstGeom prst="leftRightArrow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direkter Kontakt</a:t>
            </a:r>
          </a:p>
        </p:txBody>
      </p:sp>
      <p:sp>
        <p:nvSpPr>
          <p:cNvPr id="29" name="Pfeil nach links und rechts 28"/>
          <p:cNvSpPr/>
          <p:nvPr/>
        </p:nvSpPr>
        <p:spPr>
          <a:xfrm rot="20564702">
            <a:off x="5471242" y="2992940"/>
            <a:ext cx="2622751" cy="585216"/>
          </a:xfrm>
          <a:prstGeom prst="leftRightArrow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direkter Kontakt</a:t>
            </a:r>
          </a:p>
        </p:txBody>
      </p:sp>
      <p:sp>
        <p:nvSpPr>
          <p:cNvPr id="5" name="Pfeil nach oben und unten 4"/>
          <p:cNvSpPr/>
          <p:nvPr/>
        </p:nvSpPr>
        <p:spPr>
          <a:xfrm>
            <a:off x="8512226" y="3024578"/>
            <a:ext cx="399369" cy="871625"/>
          </a:xfrm>
          <a:prstGeom prst="upDownArrow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630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5" grpId="0" animBg="1"/>
      <p:bldP spid="29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058" y="139698"/>
            <a:ext cx="10741584" cy="6565901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5" name="Ellipse 4"/>
          <p:cNvSpPr/>
          <p:nvPr/>
        </p:nvSpPr>
        <p:spPr>
          <a:xfrm>
            <a:off x="903058" y="4586515"/>
            <a:ext cx="3599542" cy="1407884"/>
          </a:xfrm>
          <a:prstGeom prst="ellipse">
            <a:avLst/>
          </a:prstGeom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Fachstelle</a:t>
            </a:r>
          </a:p>
          <a:p>
            <a:pPr algn="ctr"/>
            <a:r>
              <a:rPr lang="de-DE" sz="2400" b="1" dirty="0">
                <a:solidFill>
                  <a:schemeClr val="tx1"/>
                </a:solidFill>
              </a:rPr>
              <a:t>Jugendbeteiligung</a:t>
            </a:r>
          </a:p>
        </p:txBody>
      </p:sp>
      <p:sp>
        <p:nvSpPr>
          <p:cNvPr id="6" name="Pfeil nach rechts 5"/>
          <p:cNvSpPr/>
          <p:nvPr/>
        </p:nvSpPr>
        <p:spPr>
          <a:xfrm rot="19348254">
            <a:off x="2773671" y="3443441"/>
            <a:ext cx="1549245" cy="632561"/>
          </a:xfrm>
          <a:prstGeom prst="rightArrow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solidFill>
                  <a:schemeClr val="tx1"/>
                </a:solidFill>
              </a:rPr>
              <a:t>unterstützt</a:t>
            </a:r>
          </a:p>
        </p:txBody>
      </p:sp>
      <p:sp>
        <p:nvSpPr>
          <p:cNvPr id="7" name="Pfeil nach rechts 6"/>
          <p:cNvSpPr/>
          <p:nvPr/>
        </p:nvSpPr>
        <p:spPr>
          <a:xfrm rot="18104968">
            <a:off x="4641214" y="4775281"/>
            <a:ext cx="1529849" cy="637277"/>
          </a:xfrm>
          <a:prstGeom prst="rightArrow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>
                <a:solidFill>
                  <a:schemeClr val="tx1"/>
                </a:solidFill>
              </a:rPr>
              <a:t>unterstützt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0619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750" fill="hold"/>
                                        <p:tgtEl>
                                          <p:spTgt spid="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3.33333E-6 -4.07407E-6 L 0.12591 -0.20069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89" y="-10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5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/>
        </p:nvGrpSpPr>
        <p:grpSpPr>
          <a:xfrm>
            <a:off x="2730319" y="5306094"/>
            <a:ext cx="2124000" cy="540000"/>
            <a:chOff x="2730319" y="5306094"/>
            <a:chExt cx="2124000" cy="540000"/>
          </a:xfrm>
        </p:grpSpPr>
        <p:sp>
          <p:nvSpPr>
            <p:cNvPr id="8" name="Rechteck 7"/>
            <p:cNvSpPr/>
            <p:nvPr/>
          </p:nvSpPr>
          <p:spPr>
            <a:xfrm>
              <a:off x="2873670" y="5562760"/>
              <a:ext cx="1980649" cy="28333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b="1" dirty="0">
                  <a:solidFill>
                    <a:schemeClr val="tx1"/>
                  </a:solidFill>
                </a:rPr>
                <a:t>wählt 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Pfeil nach unten 8"/>
            <p:cNvSpPr/>
            <p:nvPr/>
          </p:nvSpPr>
          <p:spPr>
            <a:xfrm rot="10800000">
              <a:off x="2730319" y="5306094"/>
              <a:ext cx="286702" cy="540000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4" name="Rechteck 3"/>
          <p:cNvSpPr/>
          <p:nvPr/>
        </p:nvSpPr>
        <p:spPr>
          <a:xfrm>
            <a:off x="4852115" y="5306094"/>
            <a:ext cx="2717442" cy="108182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Jugendkonferenz  </a:t>
            </a:r>
          </a:p>
          <a:p>
            <a:pPr algn="ctr"/>
            <a:r>
              <a:rPr lang="de-DE" sz="2000" dirty="0">
                <a:solidFill>
                  <a:schemeClr val="tx1"/>
                </a:solidFill>
              </a:rPr>
              <a:t>Jugendliche</a:t>
            </a:r>
          </a:p>
        </p:txBody>
      </p:sp>
      <p:sp>
        <p:nvSpPr>
          <p:cNvPr id="6" name="Rechteck 5"/>
          <p:cNvSpPr/>
          <p:nvPr/>
        </p:nvSpPr>
        <p:spPr>
          <a:xfrm>
            <a:off x="1217126" y="4224267"/>
            <a:ext cx="2717442" cy="108182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Jugendrat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444BAECA-158B-4AC0-93EB-6EC50098D3E2}"/>
              </a:ext>
            </a:extLst>
          </p:cNvPr>
          <p:cNvSpPr txBox="1"/>
          <p:nvPr/>
        </p:nvSpPr>
        <p:spPr>
          <a:xfrm>
            <a:off x="5373618" y="770871"/>
            <a:ext cx="654345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>
              <a:solidFill>
                <a:schemeClr val="bg1">
                  <a:lumMod val="8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bg1">
                    <a:lumMod val="85000"/>
                  </a:schemeClr>
                </a:solidFill>
              </a:rPr>
              <a:t>Regelmäßige Veranstaltung, außerhalb der Regelschulzeit</a:t>
            </a:r>
            <a:endParaRPr lang="de-DE" dirty="0">
              <a:solidFill>
                <a:schemeClr val="bg1">
                  <a:lumMod val="8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u="sng" dirty="0" smtClean="0">
                <a:solidFill>
                  <a:schemeClr val="bg1">
                    <a:lumMod val="85000"/>
                  </a:schemeClr>
                </a:solidFill>
              </a:rPr>
              <a:t>Alle</a:t>
            </a:r>
            <a:r>
              <a:rPr lang="de-DE" dirty="0" smtClean="0">
                <a:solidFill>
                  <a:schemeClr val="bg1">
                    <a:lumMod val="85000"/>
                  </a:schemeClr>
                </a:solidFill>
              </a:rPr>
              <a:t> Jugendlichen aus Meckenbeuren eingeladen</a:t>
            </a:r>
            <a:endParaRPr lang="de-DE" dirty="0">
              <a:solidFill>
                <a:schemeClr val="bg1">
                  <a:lumMod val="8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de-DE" b="1" dirty="0" smtClean="0">
                <a:solidFill>
                  <a:schemeClr val="bg1"/>
                </a:solidFill>
              </a:rPr>
              <a:t>Sinn &amp; Ziel:</a:t>
            </a:r>
            <a:endParaRPr lang="de-DE" b="1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bg1">
                    <a:lumMod val="85000"/>
                  </a:schemeClr>
                </a:solidFill>
              </a:rPr>
              <a:t>Möglichkeit zum Austausch</a:t>
            </a:r>
            <a:endParaRPr lang="de-DE" dirty="0">
              <a:solidFill>
                <a:schemeClr val="bg1">
                  <a:lumMod val="8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bg1">
                    <a:lumMod val="85000"/>
                  </a:schemeClr>
                </a:solidFill>
              </a:rPr>
              <a:t>Jugendrelevante Themen können präsentiert werden.</a:t>
            </a:r>
            <a:endParaRPr lang="de-DE" dirty="0">
              <a:solidFill>
                <a:schemeClr val="bg1">
                  <a:lumMod val="85000"/>
                </a:schemeClr>
              </a:solidFill>
            </a:endParaRPr>
          </a:p>
          <a:p>
            <a:pPr lvl="1"/>
            <a:r>
              <a:rPr lang="de-DE" dirty="0" smtClean="0">
                <a:solidFill>
                  <a:schemeClr val="bg1">
                    <a:lumMod val="8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de-DE" dirty="0" smtClean="0">
                <a:solidFill>
                  <a:schemeClr val="bg1">
                    <a:lumMod val="85000"/>
                  </a:schemeClr>
                </a:solidFill>
              </a:rPr>
              <a:t>Bildung von Arbeitsgruppen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bg1">
                    <a:lumMod val="85000"/>
                  </a:schemeClr>
                </a:solidFill>
              </a:rPr>
              <a:t>Wahl des Jugendrates</a:t>
            </a:r>
            <a:endParaRPr lang="de-DE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de-DE" dirty="0" smtClean="0">
                <a:solidFill>
                  <a:schemeClr val="bg1">
                    <a:lumMod val="85000"/>
                  </a:schemeClr>
                </a:solidFill>
                <a:sym typeface="Wingdings" panose="05000000000000000000" pitchFamily="2" charset="2"/>
              </a:rPr>
              <a:t> Beteiligungschance für alle Jugendlichen (Egal ob AG, Jugendrat)</a:t>
            </a:r>
            <a:endParaRPr lang="de-DE" dirty="0">
              <a:solidFill>
                <a:schemeClr val="bg1">
                  <a:lumMod val="85000"/>
                </a:schemeClr>
              </a:solidFill>
            </a:endParaRPr>
          </a:p>
          <a:p>
            <a:endParaRPr lang="de-DE" b="1" dirty="0" smtClean="0">
              <a:solidFill>
                <a:schemeClr val="bg1"/>
              </a:solidFill>
            </a:endParaRPr>
          </a:p>
          <a:p>
            <a:r>
              <a:rPr lang="de-DE" b="1" dirty="0" smtClean="0">
                <a:solidFill>
                  <a:schemeClr val="bg1"/>
                </a:solidFill>
              </a:rPr>
              <a:t>Wer ist „Jugendlich“?</a:t>
            </a:r>
            <a:endParaRPr lang="de-DE" b="1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bg1">
                    <a:lumMod val="85000"/>
                  </a:schemeClr>
                </a:solidFill>
              </a:rPr>
              <a:t>5. Klasse – 21. Lebensjahr</a:t>
            </a:r>
            <a:endParaRPr lang="de-DE" dirty="0">
              <a:solidFill>
                <a:schemeClr val="bg1">
                  <a:lumMod val="8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bg1">
                    <a:lumMod val="85000"/>
                  </a:schemeClr>
                </a:solidFill>
              </a:rPr>
              <a:t>Besonders engagiert: Bis 27 Jahre</a:t>
            </a:r>
            <a:endParaRPr lang="de-DE" dirty="0">
              <a:solidFill>
                <a:schemeClr val="bg1">
                  <a:lumMod val="85000"/>
                </a:schemeClr>
              </a:solidFill>
            </a:endParaRPr>
          </a:p>
          <a:p>
            <a:endParaRPr lang="de-DE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5373618" y="401539"/>
            <a:ext cx="6163783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dirty="0" err="1" smtClean="0"/>
              <a:t>JuKon</a:t>
            </a:r>
            <a:r>
              <a:rPr lang="de-DE" dirty="0" smtClean="0"/>
              <a:t> als Basis des Konzeptes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1287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/>
      <p:bldP spid="7" grpId="1" build="allAtOnce"/>
      <p:bldP spid="10" grpId="0" animBg="1"/>
      <p:bldP spid="1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pieren 14"/>
          <p:cNvGrpSpPr/>
          <p:nvPr/>
        </p:nvGrpSpPr>
        <p:grpSpPr>
          <a:xfrm>
            <a:off x="9139708" y="5814353"/>
            <a:ext cx="3155323" cy="663721"/>
            <a:chOff x="2975020" y="5307007"/>
            <a:chExt cx="1908221" cy="540000"/>
          </a:xfrm>
        </p:grpSpPr>
        <p:sp>
          <p:nvSpPr>
            <p:cNvPr id="16" name="Rechteck 15"/>
            <p:cNvSpPr/>
            <p:nvPr/>
          </p:nvSpPr>
          <p:spPr>
            <a:xfrm>
              <a:off x="3103808" y="5585051"/>
              <a:ext cx="1779433" cy="26195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dirty="0">
                  <a:solidFill>
                    <a:schemeClr val="tx1"/>
                  </a:solidFill>
                </a:rPr>
                <a:t>wählt 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Pfeil nach unten 16"/>
            <p:cNvSpPr/>
            <p:nvPr/>
          </p:nvSpPr>
          <p:spPr>
            <a:xfrm rot="10800000">
              <a:off x="2975020" y="5307007"/>
              <a:ext cx="257576" cy="540000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18" name="Rechteck 17"/>
          <p:cNvSpPr/>
          <p:nvPr/>
        </p:nvSpPr>
        <p:spPr>
          <a:xfrm>
            <a:off x="7405352" y="4359238"/>
            <a:ext cx="3780000" cy="144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b="1" dirty="0">
                <a:solidFill>
                  <a:schemeClr val="tx1"/>
                </a:solidFill>
              </a:rPr>
              <a:t>Jugendrat</a:t>
            </a:r>
            <a:endParaRPr lang="de-DE" sz="2400" dirty="0">
              <a:solidFill>
                <a:schemeClr val="tx1"/>
              </a:solidFill>
            </a:endParaRPr>
          </a:p>
        </p:txBody>
      </p:sp>
      <p:cxnSp>
        <p:nvCxnSpPr>
          <p:cNvPr id="5" name="Gerader Verbinder 4"/>
          <p:cNvCxnSpPr/>
          <p:nvPr/>
        </p:nvCxnSpPr>
        <p:spPr>
          <a:xfrm>
            <a:off x="12133730" y="-190500"/>
            <a:ext cx="38100" cy="74104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>
            <a:extLst>
              <a:ext uri="{FF2B5EF4-FFF2-40B4-BE49-F238E27FC236}">
                <a16:creationId xmlns:a16="http://schemas.microsoft.com/office/drawing/2014/main" xmlns="" id="{444BAECA-158B-4AC0-93EB-6EC50098D3E2}"/>
              </a:ext>
            </a:extLst>
          </p:cNvPr>
          <p:cNvSpPr txBox="1"/>
          <p:nvPr/>
        </p:nvSpPr>
        <p:spPr>
          <a:xfrm>
            <a:off x="408426" y="905680"/>
            <a:ext cx="654345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de-DE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de-DE" b="1" dirty="0">
                <a:solidFill>
                  <a:schemeClr val="bg1"/>
                </a:solidFill>
              </a:rPr>
              <a:t>Zusammensetzung: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Max. 21 Jahre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9 Personen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2 Sprecher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Beschlussfähig bei mehr als Hälfte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de-DE" b="1" dirty="0">
                <a:solidFill>
                  <a:schemeClr val="bg1"/>
                </a:solidFill>
              </a:rPr>
              <a:t>Aufgaben: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Beidseitige Schnittstelle zw. Jugendlichen und GR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Organisiert die </a:t>
            </a:r>
            <a:r>
              <a:rPr lang="de-DE" dirty="0" err="1">
                <a:solidFill>
                  <a:schemeClr val="bg1">
                    <a:lumMod val="85000"/>
                  </a:schemeClr>
                </a:solidFill>
              </a:rPr>
              <a:t>JuKon</a:t>
            </a:r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 und lädt dazu ein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Förderung und Werbung </a:t>
            </a:r>
            <a:r>
              <a:rPr lang="de-DE" sz="1400" dirty="0" smtClean="0">
                <a:solidFill>
                  <a:schemeClr val="bg1">
                    <a:lumMod val="8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de-DE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neue Jugendliche gewinnen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b="1" dirty="0">
                <a:solidFill>
                  <a:schemeClr val="bg1">
                    <a:lumMod val="85000"/>
                  </a:schemeClr>
                </a:solidFill>
              </a:rPr>
              <a:t>Sprecher</a:t>
            </a:r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: leiten &amp; organisieren JR-Sitzung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de-DE" b="1" dirty="0">
                <a:solidFill>
                  <a:schemeClr val="bg1"/>
                </a:solidFill>
              </a:rPr>
              <a:t>Amtszeit: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b="1" dirty="0">
                <a:solidFill>
                  <a:schemeClr val="bg1">
                    <a:lumMod val="85000"/>
                  </a:schemeClr>
                </a:solidFill>
              </a:rPr>
              <a:t>Amtszeit</a:t>
            </a:r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: 1 Jahr.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b="1" dirty="0">
                <a:solidFill>
                  <a:schemeClr val="bg1">
                    <a:lumMod val="85000"/>
                  </a:schemeClr>
                </a:solidFill>
              </a:rPr>
              <a:t>Bei Ausfall/Ausstieg</a:t>
            </a:r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: Nachwahl bei </a:t>
            </a:r>
            <a:r>
              <a:rPr lang="de-DE" dirty="0" err="1">
                <a:solidFill>
                  <a:schemeClr val="bg1">
                    <a:lumMod val="85000"/>
                  </a:schemeClr>
                </a:solidFill>
              </a:rPr>
              <a:t>JuKon</a:t>
            </a:r>
            <a:endParaRPr lang="de-DE" dirty="0">
              <a:solidFill>
                <a:schemeClr val="bg1">
                  <a:lumMod val="85000"/>
                </a:schemeClr>
              </a:solidFill>
            </a:endParaRPr>
          </a:p>
          <a:p>
            <a:endParaRPr lang="de-DE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de-DE" b="1" dirty="0">
                <a:solidFill>
                  <a:schemeClr val="bg1"/>
                </a:solidFill>
              </a:rPr>
              <a:t>Sitzungen: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3 </a:t>
            </a:r>
            <a:r>
              <a:rPr lang="de-DE" dirty="0" smtClean="0">
                <a:solidFill>
                  <a:schemeClr val="bg1">
                    <a:lumMod val="85000"/>
                  </a:schemeClr>
                </a:solidFill>
              </a:rPr>
              <a:t>Jugendkomitee – Sitzungen im Jahr</a:t>
            </a:r>
            <a:endParaRPr lang="de-DE" dirty="0">
              <a:solidFill>
                <a:schemeClr val="bg1">
                  <a:lumMod val="8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Sonst, bei B</a:t>
            </a:r>
            <a:r>
              <a:rPr lang="de-DE" dirty="0" smtClean="0">
                <a:solidFill>
                  <a:schemeClr val="bg1">
                    <a:lumMod val="85000"/>
                  </a:schemeClr>
                </a:solidFill>
              </a:rPr>
              <a:t>edarf</a:t>
            </a:r>
            <a:endParaRPr lang="de-DE" dirty="0">
              <a:solidFill>
                <a:schemeClr val="bg1">
                  <a:lumMod val="8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dirty="0">
              <a:solidFill>
                <a:schemeClr val="bg1">
                  <a:lumMod val="85000"/>
                </a:schemeClr>
              </a:solidFill>
            </a:endParaRPr>
          </a:p>
          <a:p>
            <a:endParaRPr lang="de-DE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408426" y="371600"/>
            <a:ext cx="6163783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dirty="0"/>
              <a:t>Vermittler zwischen Jugendlichen &amp; Gemeinderat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dirty="0"/>
              <a:t>Sammeln und vertreten die Interessen der Jugendlichen</a:t>
            </a:r>
          </a:p>
        </p:txBody>
      </p:sp>
    </p:spTree>
    <p:extLst>
      <p:ext uri="{BB962C8B-B14F-4D97-AF65-F5344CB8AC3E}">
        <p14:creationId xmlns:p14="http://schemas.microsoft.com/office/powerpoint/2010/main" val="2351524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/>
        </p:nvGrpSpPr>
        <p:grpSpPr>
          <a:xfrm>
            <a:off x="2730319" y="5306094"/>
            <a:ext cx="2124000" cy="540000"/>
            <a:chOff x="2730319" y="5306094"/>
            <a:chExt cx="2124000" cy="540000"/>
          </a:xfrm>
        </p:grpSpPr>
        <p:sp>
          <p:nvSpPr>
            <p:cNvPr id="8" name="Rechteck 7"/>
            <p:cNvSpPr/>
            <p:nvPr/>
          </p:nvSpPr>
          <p:spPr>
            <a:xfrm>
              <a:off x="2873670" y="5562760"/>
              <a:ext cx="1980649" cy="28333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b="1" dirty="0">
                  <a:solidFill>
                    <a:schemeClr val="tx1"/>
                  </a:solidFill>
                </a:rPr>
                <a:t>wählt 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Pfeil nach unten 8"/>
            <p:cNvSpPr/>
            <p:nvPr/>
          </p:nvSpPr>
          <p:spPr>
            <a:xfrm rot="10800000">
              <a:off x="2730319" y="5306094"/>
              <a:ext cx="286702" cy="540000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12" name="Gruppieren 11"/>
          <p:cNvGrpSpPr/>
          <p:nvPr/>
        </p:nvGrpSpPr>
        <p:grpSpPr>
          <a:xfrm flipH="1">
            <a:off x="7561116" y="5306094"/>
            <a:ext cx="2587435" cy="540000"/>
            <a:chOff x="2975020" y="5307007"/>
            <a:chExt cx="1908221" cy="540000"/>
          </a:xfrm>
        </p:grpSpPr>
        <p:sp>
          <p:nvSpPr>
            <p:cNvPr id="13" name="Rechteck 12"/>
            <p:cNvSpPr/>
            <p:nvPr/>
          </p:nvSpPr>
          <p:spPr>
            <a:xfrm>
              <a:off x="3103808" y="5563673"/>
              <a:ext cx="1779433" cy="28333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b="1" dirty="0">
                  <a:solidFill>
                    <a:schemeClr val="tx1"/>
                  </a:solidFill>
                </a:rPr>
                <a:t>bilden sich aus JuKon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Pfeil nach unten 13"/>
            <p:cNvSpPr/>
            <p:nvPr/>
          </p:nvSpPr>
          <p:spPr>
            <a:xfrm rot="10800000">
              <a:off x="2975020" y="5307007"/>
              <a:ext cx="257576" cy="540000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4" name="Rechteck 3"/>
          <p:cNvSpPr/>
          <p:nvPr/>
        </p:nvSpPr>
        <p:spPr>
          <a:xfrm>
            <a:off x="4852115" y="5306094"/>
            <a:ext cx="2717442" cy="108182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Jugendkonferenz  </a:t>
            </a:r>
          </a:p>
          <a:p>
            <a:pPr algn="ctr"/>
            <a:r>
              <a:rPr lang="de-DE" sz="2000" dirty="0">
                <a:solidFill>
                  <a:schemeClr val="tx1"/>
                </a:solidFill>
              </a:rPr>
              <a:t>Jugendliche</a:t>
            </a:r>
          </a:p>
        </p:txBody>
      </p:sp>
      <p:sp>
        <p:nvSpPr>
          <p:cNvPr id="6" name="Rechteck 5"/>
          <p:cNvSpPr/>
          <p:nvPr/>
        </p:nvSpPr>
        <p:spPr>
          <a:xfrm>
            <a:off x="1221346" y="4224268"/>
            <a:ext cx="2717442" cy="108182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Jugendrat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8482884" y="4224267"/>
            <a:ext cx="2717442" cy="108182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Arbeitsgruppen</a:t>
            </a:r>
            <a:endParaRPr lang="de-D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719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488201" y="4097200"/>
            <a:ext cx="3780000" cy="144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solidFill>
                  <a:schemeClr val="tx1"/>
                </a:solidFill>
              </a:rPr>
              <a:t>Arbeitsgruppen</a:t>
            </a:r>
          </a:p>
        </p:txBody>
      </p:sp>
      <p:grpSp>
        <p:nvGrpSpPr>
          <p:cNvPr id="6" name="Gruppieren 5"/>
          <p:cNvGrpSpPr/>
          <p:nvPr/>
        </p:nvGrpSpPr>
        <p:grpSpPr>
          <a:xfrm flipH="1">
            <a:off x="1" y="5537200"/>
            <a:ext cx="3378199" cy="1005427"/>
            <a:chOff x="2975020" y="5307007"/>
            <a:chExt cx="1908221" cy="540000"/>
          </a:xfrm>
        </p:grpSpPr>
        <p:sp>
          <p:nvSpPr>
            <p:cNvPr id="7" name="Rechteck 6"/>
            <p:cNvSpPr/>
            <p:nvPr/>
          </p:nvSpPr>
          <p:spPr>
            <a:xfrm>
              <a:off x="3103808" y="5607130"/>
              <a:ext cx="1779433" cy="23987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dirty="0">
                  <a:solidFill>
                    <a:schemeClr val="tx1"/>
                  </a:solidFill>
                </a:rPr>
                <a:t>bilden sich aus der JuKon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Pfeil nach unten 7"/>
            <p:cNvSpPr/>
            <p:nvPr/>
          </p:nvSpPr>
          <p:spPr>
            <a:xfrm rot="10800000">
              <a:off x="2975020" y="5307007"/>
              <a:ext cx="257576" cy="540000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cxnSp>
        <p:nvCxnSpPr>
          <p:cNvPr id="9" name="Gerader Verbinder 8"/>
          <p:cNvCxnSpPr/>
          <p:nvPr/>
        </p:nvCxnSpPr>
        <p:spPr>
          <a:xfrm>
            <a:off x="0" y="0"/>
            <a:ext cx="38100" cy="74104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685CDAC3-2F69-461B-9DCB-057AF3BE75D3}"/>
              </a:ext>
            </a:extLst>
          </p:cNvPr>
          <p:cNvSpPr txBox="1"/>
          <p:nvPr/>
        </p:nvSpPr>
        <p:spPr>
          <a:xfrm>
            <a:off x="5802041" y="964001"/>
            <a:ext cx="575664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de-DE" b="1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de-DE" b="1" dirty="0">
                <a:solidFill>
                  <a:schemeClr val="bg1"/>
                </a:solidFill>
              </a:rPr>
              <a:t>Zusammensetzung: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>
                <a:solidFill>
                  <a:schemeClr val="bg1">
                    <a:lumMod val="75000"/>
                  </a:schemeClr>
                </a:solidFill>
              </a:rPr>
              <a:t>Setzen sich aus interessierten Jugendlichen zusammen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>
                <a:solidFill>
                  <a:schemeClr val="bg1">
                    <a:lumMod val="75000"/>
                  </a:schemeClr>
                </a:solidFill>
              </a:rPr>
              <a:t>Wählen intern eigenen Leiter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dirty="0">
              <a:solidFill>
                <a:schemeClr val="bg1"/>
              </a:solidFill>
            </a:endParaRPr>
          </a:p>
          <a:p>
            <a:r>
              <a:rPr lang="de-DE" b="1" dirty="0">
                <a:solidFill>
                  <a:schemeClr val="bg1"/>
                </a:solidFill>
              </a:rPr>
              <a:t>Aufgaben: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>
                <a:solidFill>
                  <a:schemeClr val="bg1">
                    <a:lumMod val="75000"/>
                  </a:schemeClr>
                </a:solidFill>
              </a:rPr>
              <a:t>Bereiten Themen in Selbstorganisation vor und tragen diese dem Jugendrat vor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de-DE" b="1" dirty="0">
                <a:solidFill>
                  <a:schemeClr val="bg1"/>
                </a:solidFill>
              </a:rPr>
              <a:t>Aufgaben der Leitung: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>
                <a:solidFill>
                  <a:schemeClr val="bg1">
                    <a:lumMod val="75000"/>
                  </a:schemeClr>
                </a:solidFill>
              </a:rPr>
              <a:t>Vertritt die Gruppe, kann auch im Jugendrat sein.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>
                <a:solidFill>
                  <a:schemeClr val="bg1">
                    <a:lumMod val="75000"/>
                  </a:schemeClr>
                </a:solidFill>
              </a:rPr>
              <a:t>Angelegenheiten, Bedürfnisse und Informationen an Jugendrat und Mitglieder der Arbeitsgruppe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>
                <a:solidFill>
                  <a:schemeClr val="bg1">
                    <a:lumMod val="75000"/>
                  </a:schemeClr>
                </a:solidFill>
              </a:rPr>
              <a:t>Halten sich für weitere Fragen des Jugendkomitees bereit.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de-DE" b="1" dirty="0">
                <a:solidFill>
                  <a:schemeClr val="bg1"/>
                </a:solidFill>
              </a:rPr>
              <a:t>Dauer des Amtes und Zyklus der Treffen: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>
                <a:solidFill>
                  <a:schemeClr val="bg1">
                    <a:lumMod val="75000"/>
                  </a:schemeClr>
                </a:solidFill>
              </a:rPr>
              <a:t>Jede Gruppe </a:t>
            </a: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organisiert </a:t>
            </a:r>
            <a:r>
              <a:rPr lang="de-DE" dirty="0">
                <a:solidFill>
                  <a:schemeClr val="bg1">
                    <a:lumMod val="75000"/>
                  </a:schemeClr>
                </a:solidFill>
              </a:rPr>
              <a:t>Abläufe, Regelmäßigkeit und Häufigkeit der Treffen selbst. </a:t>
            </a:r>
          </a:p>
        </p:txBody>
      </p:sp>
      <p:sp>
        <p:nvSpPr>
          <p:cNvPr id="10" name="Rechteck 9"/>
          <p:cNvSpPr/>
          <p:nvPr/>
        </p:nvSpPr>
        <p:spPr>
          <a:xfrm>
            <a:off x="5733462" y="326777"/>
            <a:ext cx="6163783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dirty="0"/>
              <a:t>Interessengruppen mit bestimmten Projekt als Ziel</a:t>
            </a:r>
          </a:p>
        </p:txBody>
      </p:sp>
    </p:spTree>
    <p:extLst>
      <p:ext uri="{BB962C8B-B14F-4D97-AF65-F5344CB8AC3E}">
        <p14:creationId xmlns:p14="http://schemas.microsoft.com/office/powerpoint/2010/main" val="13471218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/>
        </p:nvGrpSpPr>
        <p:grpSpPr>
          <a:xfrm>
            <a:off x="2730319" y="5306094"/>
            <a:ext cx="2124000" cy="540000"/>
            <a:chOff x="2730319" y="5306094"/>
            <a:chExt cx="2124000" cy="540000"/>
          </a:xfrm>
        </p:grpSpPr>
        <p:sp>
          <p:nvSpPr>
            <p:cNvPr id="8" name="Rechteck 7"/>
            <p:cNvSpPr/>
            <p:nvPr/>
          </p:nvSpPr>
          <p:spPr>
            <a:xfrm>
              <a:off x="2873670" y="5562760"/>
              <a:ext cx="1980649" cy="28333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b="1" dirty="0">
                  <a:solidFill>
                    <a:schemeClr val="tx1"/>
                  </a:solidFill>
                </a:rPr>
                <a:t>wählt 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Pfeil nach unten 8"/>
            <p:cNvSpPr/>
            <p:nvPr/>
          </p:nvSpPr>
          <p:spPr>
            <a:xfrm rot="10800000">
              <a:off x="2730319" y="5306094"/>
              <a:ext cx="286702" cy="540000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12" name="Gruppieren 11"/>
          <p:cNvGrpSpPr/>
          <p:nvPr/>
        </p:nvGrpSpPr>
        <p:grpSpPr>
          <a:xfrm flipH="1">
            <a:off x="7561116" y="5306094"/>
            <a:ext cx="2587435" cy="540000"/>
            <a:chOff x="2975020" y="5307007"/>
            <a:chExt cx="1908221" cy="540000"/>
          </a:xfrm>
        </p:grpSpPr>
        <p:sp>
          <p:nvSpPr>
            <p:cNvPr id="13" name="Rechteck 12"/>
            <p:cNvSpPr/>
            <p:nvPr/>
          </p:nvSpPr>
          <p:spPr>
            <a:xfrm>
              <a:off x="3103808" y="5563673"/>
              <a:ext cx="1779433" cy="28333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b="1" dirty="0">
                  <a:solidFill>
                    <a:schemeClr val="tx1"/>
                  </a:solidFill>
                </a:rPr>
                <a:t>bilden sich aus JuKon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Pfeil nach unten 13"/>
            <p:cNvSpPr/>
            <p:nvPr/>
          </p:nvSpPr>
          <p:spPr>
            <a:xfrm rot="10800000">
              <a:off x="2975020" y="5307007"/>
              <a:ext cx="257576" cy="540000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4" name="Rechteck 3"/>
          <p:cNvSpPr/>
          <p:nvPr/>
        </p:nvSpPr>
        <p:spPr>
          <a:xfrm>
            <a:off x="4852115" y="5306094"/>
            <a:ext cx="2717442" cy="108182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Jugendkonferenz  </a:t>
            </a:r>
          </a:p>
          <a:p>
            <a:pPr algn="ctr"/>
            <a:r>
              <a:rPr lang="de-DE" sz="2000" dirty="0">
                <a:solidFill>
                  <a:schemeClr val="tx1"/>
                </a:solidFill>
              </a:rPr>
              <a:t>Jugendliche</a:t>
            </a:r>
          </a:p>
        </p:txBody>
      </p:sp>
      <p:sp>
        <p:nvSpPr>
          <p:cNvPr id="6" name="Rechteck 5"/>
          <p:cNvSpPr/>
          <p:nvPr/>
        </p:nvSpPr>
        <p:spPr>
          <a:xfrm>
            <a:off x="1221346" y="4224268"/>
            <a:ext cx="2717442" cy="108182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Jugendrat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8482884" y="4224267"/>
            <a:ext cx="2717442" cy="108182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Arbeitsgruppen</a:t>
            </a:r>
            <a:endParaRPr lang="de-DE" sz="2400" dirty="0">
              <a:solidFill>
                <a:schemeClr val="tx1"/>
              </a:solidFill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3938788" y="4346080"/>
            <a:ext cx="4544096" cy="560553"/>
            <a:chOff x="3938788" y="4346080"/>
            <a:chExt cx="4544096" cy="560553"/>
          </a:xfrm>
          <a:gradFill>
            <a:gsLst>
              <a:gs pos="56000">
                <a:schemeClr val="bg2">
                  <a:lumMod val="75000"/>
                </a:schemeClr>
              </a:gs>
              <a:gs pos="81000">
                <a:schemeClr val="bg1">
                  <a:lumMod val="85000"/>
                </a:schemeClr>
              </a:gs>
            </a:gsLst>
            <a:lin ang="5400000" scaled="1"/>
          </a:gradFill>
        </p:grpSpPr>
        <p:sp>
          <p:nvSpPr>
            <p:cNvPr id="2" name="Pfeil nach links und rechts 1"/>
            <p:cNvSpPr/>
            <p:nvPr/>
          </p:nvSpPr>
          <p:spPr>
            <a:xfrm>
              <a:off x="3938788" y="4610100"/>
              <a:ext cx="4544096" cy="296533"/>
            </a:xfrm>
            <a:prstGeom prst="left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" name="Rechteck 2"/>
            <p:cNvSpPr/>
            <p:nvPr/>
          </p:nvSpPr>
          <p:spPr>
            <a:xfrm>
              <a:off x="5041900" y="4346080"/>
              <a:ext cx="2165886" cy="406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b="1" dirty="0">
                  <a:solidFill>
                    <a:schemeClr val="tx1"/>
                  </a:solidFill>
                </a:rPr>
                <a:t>Informationsaustausch</a:t>
              </a:r>
            </a:p>
          </p:txBody>
        </p:sp>
      </p:grpSp>
      <p:sp>
        <p:nvSpPr>
          <p:cNvPr id="15" name="Rechteck 14"/>
          <p:cNvSpPr/>
          <p:nvPr/>
        </p:nvSpPr>
        <p:spPr>
          <a:xfrm>
            <a:off x="8482884" y="1806613"/>
            <a:ext cx="2717442" cy="108182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Verwaltung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7" name="Pfeil nach oben und unten 6"/>
          <p:cNvSpPr/>
          <p:nvPr/>
        </p:nvSpPr>
        <p:spPr>
          <a:xfrm>
            <a:off x="9663167" y="2881796"/>
            <a:ext cx="356875" cy="1325542"/>
          </a:xfrm>
          <a:prstGeom prst="upDownArrow">
            <a:avLst/>
          </a:prstGeom>
          <a:gradFill flip="none" rotWithShape="1">
            <a:gsLst>
              <a:gs pos="78000">
                <a:schemeClr val="accent1">
                  <a:lumMod val="60000"/>
                  <a:lumOff val="40000"/>
                </a:schemeClr>
              </a:gs>
              <a:gs pos="7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71734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/>
          <p:nvPr/>
        </p:nvSpPr>
        <p:spPr>
          <a:xfrm>
            <a:off x="1488201" y="4097200"/>
            <a:ext cx="3780000" cy="144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solidFill>
                  <a:schemeClr val="tx1"/>
                </a:solidFill>
              </a:rPr>
              <a:t>Arbeitsgruppen</a:t>
            </a:r>
          </a:p>
        </p:txBody>
      </p:sp>
      <p:grpSp>
        <p:nvGrpSpPr>
          <p:cNvPr id="18" name="Gruppieren 17"/>
          <p:cNvGrpSpPr/>
          <p:nvPr/>
        </p:nvGrpSpPr>
        <p:grpSpPr>
          <a:xfrm flipH="1">
            <a:off x="1" y="5537200"/>
            <a:ext cx="3378199" cy="1005427"/>
            <a:chOff x="2975020" y="5307007"/>
            <a:chExt cx="1908221" cy="540000"/>
          </a:xfrm>
        </p:grpSpPr>
        <p:sp>
          <p:nvSpPr>
            <p:cNvPr id="19" name="Rechteck 18"/>
            <p:cNvSpPr/>
            <p:nvPr/>
          </p:nvSpPr>
          <p:spPr>
            <a:xfrm>
              <a:off x="3103808" y="5607130"/>
              <a:ext cx="1779433" cy="23987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dirty="0">
                  <a:solidFill>
                    <a:schemeClr val="tx1"/>
                  </a:solidFill>
                </a:rPr>
                <a:t>bilden sich </a:t>
              </a:r>
              <a:r>
                <a:rPr lang="de-DE" sz="2000" b="1" dirty="0" smtClean="0">
                  <a:solidFill>
                    <a:schemeClr val="tx1"/>
                  </a:solidFill>
                </a:rPr>
                <a:t>aus </a:t>
              </a:r>
              <a:r>
                <a:rPr lang="de-DE" sz="2000" b="1" dirty="0">
                  <a:solidFill>
                    <a:schemeClr val="tx1"/>
                  </a:solidFill>
                </a:rPr>
                <a:t>der JuKon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Pfeil nach unten 19"/>
            <p:cNvSpPr/>
            <p:nvPr/>
          </p:nvSpPr>
          <p:spPr>
            <a:xfrm rot="10800000">
              <a:off x="2975020" y="5307007"/>
              <a:ext cx="257576" cy="540000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21" name="Rechteck 20"/>
          <p:cNvSpPr/>
          <p:nvPr/>
        </p:nvSpPr>
        <p:spPr>
          <a:xfrm>
            <a:off x="1488201" y="1430200"/>
            <a:ext cx="3780000" cy="144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solidFill>
                  <a:schemeClr val="tx1"/>
                </a:solidFill>
              </a:rPr>
              <a:t>Verwaltung</a:t>
            </a:r>
          </a:p>
        </p:txBody>
      </p:sp>
      <p:sp>
        <p:nvSpPr>
          <p:cNvPr id="22" name="Pfeil nach oben und unten 21"/>
          <p:cNvSpPr/>
          <p:nvPr/>
        </p:nvSpPr>
        <p:spPr>
          <a:xfrm>
            <a:off x="3060701" y="2875629"/>
            <a:ext cx="495938" cy="1221571"/>
          </a:xfrm>
          <a:prstGeom prst="upDownArrow">
            <a:avLst/>
          </a:prstGeom>
          <a:gradFill flip="none" rotWithShape="1">
            <a:gsLst>
              <a:gs pos="78000">
                <a:schemeClr val="accent1">
                  <a:lumMod val="60000"/>
                  <a:lumOff val="40000"/>
                </a:schemeClr>
              </a:gs>
              <a:gs pos="7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23" name="Gerader Verbinder 22"/>
          <p:cNvCxnSpPr/>
          <p:nvPr/>
        </p:nvCxnSpPr>
        <p:spPr>
          <a:xfrm>
            <a:off x="-17350" y="-114300"/>
            <a:ext cx="38100" cy="74104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>
            <a:extLst>
              <a:ext uri="{FF2B5EF4-FFF2-40B4-BE49-F238E27FC236}">
                <a16:creationId xmlns:a16="http://schemas.microsoft.com/office/drawing/2014/main" xmlns="" id="{EB3E0F94-310B-44FC-B83E-FDB60AFF149C}"/>
              </a:ext>
            </a:extLst>
          </p:cNvPr>
          <p:cNvSpPr txBox="1"/>
          <p:nvPr/>
        </p:nvSpPr>
        <p:spPr>
          <a:xfrm>
            <a:off x="5631641" y="854924"/>
            <a:ext cx="61275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2400" dirty="0" smtClean="0">
                <a:solidFill>
                  <a:schemeClr val="bg1"/>
                </a:solidFill>
              </a:rPr>
              <a:t>Gemeinde stellt </a:t>
            </a:r>
            <a:r>
              <a:rPr lang="de-DE" sz="2400" dirty="0" smtClean="0">
                <a:solidFill>
                  <a:schemeClr val="bg1"/>
                </a:solidFill>
              </a:rPr>
              <a:t>Geld zu Verfügung</a:t>
            </a:r>
            <a:endParaRPr lang="de-DE" sz="2400" dirty="0" smtClean="0">
              <a:solidFill>
                <a:schemeClr val="bg1"/>
              </a:solidFill>
            </a:endParaRPr>
          </a:p>
          <a:p>
            <a:pPr lvl="1"/>
            <a:r>
              <a:rPr lang="de-DE" sz="2400" dirty="0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 </a:t>
            </a:r>
            <a:r>
              <a:rPr lang="de-DE" sz="2400" dirty="0">
                <a:solidFill>
                  <a:schemeClr val="bg1">
                    <a:lumMod val="75000"/>
                  </a:schemeClr>
                </a:solidFill>
              </a:rPr>
              <a:t>Wird von </a:t>
            </a:r>
            <a:r>
              <a:rPr lang="de-DE" sz="2400" dirty="0" smtClean="0">
                <a:solidFill>
                  <a:schemeClr val="bg1">
                    <a:lumMod val="75000"/>
                  </a:schemeClr>
                </a:solidFill>
              </a:rPr>
              <a:t>Jugendreferat </a:t>
            </a:r>
            <a:r>
              <a:rPr lang="de-DE" sz="2400" dirty="0">
                <a:solidFill>
                  <a:schemeClr val="bg1">
                    <a:lumMod val="75000"/>
                  </a:schemeClr>
                </a:solidFill>
              </a:rPr>
              <a:t>verwaltet und </a:t>
            </a:r>
            <a:r>
              <a:rPr lang="de-DE" sz="2400" dirty="0" smtClean="0">
                <a:solidFill>
                  <a:schemeClr val="bg1">
                    <a:lumMod val="75000"/>
                  </a:schemeClr>
                </a:solidFill>
              </a:rPr>
              <a:t>abgerechnet.</a:t>
            </a:r>
            <a:endParaRPr lang="de-DE" sz="2400" dirty="0">
              <a:solidFill>
                <a:schemeClr val="bg1">
                  <a:lumMod val="75000"/>
                </a:schemeClr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de-DE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2400" dirty="0" smtClean="0">
                <a:solidFill>
                  <a:schemeClr val="bg1"/>
                </a:solidFill>
              </a:rPr>
              <a:t>Werbung über Soziale Medien wird mit dem Jugendkomitee umgesetzt/erarbeitet.</a:t>
            </a:r>
          </a:p>
          <a:p>
            <a:endParaRPr lang="de-DE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2400" dirty="0" smtClean="0">
                <a:solidFill>
                  <a:schemeClr val="bg1"/>
                </a:solidFill>
              </a:rPr>
              <a:t>Arbeitsgruppen können das </a:t>
            </a:r>
            <a:r>
              <a:rPr lang="de-DE" sz="2400" dirty="0" err="1" smtClean="0">
                <a:solidFill>
                  <a:schemeClr val="bg1"/>
                </a:solidFill>
              </a:rPr>
              <a:t>Jugendcafe</a:t>
            </a:r>
            <a:r>
              <a:rPr lang="de-DE" sz="2400" dirty="0" smtClean="0">
                <a:solidFill>
                  <a:schemeClr val="bg1"/>
                </a:solidFill>
              </a:rPr>
              <a:t>/Jugendreferat </a:t>
            </a:r>
            <a:r>
              <a:rPr lang="de-DE" sz="2400" dirty="0" smtClean="0">
                <a:solidFill>
                  <a:schemeClr val="bg1"/>
                </a:solidFill>
              </a:rPr>
              <a:t>auf Anfrage als Arbeitsraum nutzen.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sz="2400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2400" dirty="0" smtClean="0">
                <a:solidFill>
                  <a:schemeClr val="bg1"/>
                </a:solidFill>
              </a:rPr>
              <a:t>Das Jugendkonzept wird zu Verbesserung und Vermeidung von Fehlern fortlaufend evaluiert. </a:t>
            </a:r>
            <a:endParaRPr lang="de-DE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449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/>
        </p:nvGrpSpPr>
        <p:grpSpPr>
          <a:xfrm>
            <a:off x="2730319" y="5306094"/>
            <a:ext cx="2124000" cy="540000"/>
            <a:chOff x="2730319" y="5306094"/>
            <a:chExt cx="2124000" cy="540000"/>
          </a:xfrm>
        </p:grpSpPr>
        <p:sp>
          <p:nvSpPr>
            <p:cNvPr id="8" name="Rechteck 7"/>
            <p:cNvSpPr/>
            <p:nvPr/>
          </p:nvSpPr>
          <p:spPr>
            <a:xfrm>
              <a:off x="2873670" y="5562760"/>
              <a:ext cx="1980649" cy="28333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b="1" dirty="0">
                  <a:solidFill>
                    <a:schemeClr val="tx1"/>
                  </a:solidFill>
                </a:rPr>
                <a:t>wählt 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Pfeil nach unten 8"/>
            <p:cNvSpPr/>
            <p:nvPr/>
          </p:nvSpPr>
          <p:spPr>
            <a:xfrm rot="10800000">
              <a:off x="2730319" y="5306094"/>
              <a:ext cx="286702" cy="540000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12" name="Gruppieren 11"/>
          <p:cNvGrpSpPr/>
          <p:nvPr/>
        </p:nvGrpSpPr>
        <p:grpSpPr>
          <a:xfrm flipH="1">
            <a:off x="7561116" y="5306094"/>
            <a:ext cx="2587435" cy="540000"/>
            <a:chOff x="2975020" y="5307007"/>
            <a:chExt cx="1908221" cy="540000"/>
          </a:xfrm>
        </p:grpSpPr>
        <p:sp>
          <p:nvSpPr>
            <p:cNvPr id="13" name="Rechteck 12"/>
            <p:cNvSpPr/>
            <p:nvPr/>
          </p:nvSpPr>
          <p:spPr>
            <a:xfrm>
              <a:off x="3103808" y="5563673"/>
              <a:ext cx="1779433" cy="28333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b="1" dirty="0">
                  <a:solidFill>
                    <a:schemeClr val="tx1"/>
                  </a:solidFill>
                </a:rPr>
                <a:t>bilden sich </a:t>
              </a:r>
              <a:r>
                <a:rPr lang="de-DE" sz="1600" b="1" dirty="0" smtClean="0">
                  <a:solidFill>
                    <a:schemeClr val="tx1"/>
                  </a:solidFill>
                </a:rPr>
                <a:t>aus </a:t>
              </a:r>
              <a:r>
                <a:rPr lang="de-DE" sz="1600" b="1" dirty="0">
                  <a:solidFill>
                    <a:schemeClr val="tx1"/>
                  </a:solidFill>
                </a:rPr>
                <a:t>JuKon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Pfeil nach unten 13"/>
            <p:cNvSpPr/>
            <p:nvPr/>
          </p:nvSpPr>
          <p:spPr>
            <a:xfrm rot="10800000">
              <a:off x="2975020" y="5307007"/>
              <a:ext cx="257576" cy="540000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4" name="Rechteck 3"/>
          <p:cNvSpPr/>
          <p:nvPr/>
        </p:nvSpPr>
        <p:spPr>
          <a:xfrm>
            <a:off x="4852115" y="5306094"/>
            <a:ext cx="2717442" cy="108182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Jugendkonferenz  </a:t>
            </a:r>
          </a:p>
          <a:p>
            <a:pPr algn="ctr"/>
            <a:r>
              <a:rPr lang="de-DE" sz="2000" dirty="0">
                <a:solidFill>
                  <a:schemeClr val="tx1"/>
                </a:solidFill>
              </a:rPr>
              <a:t>Jugendliche</a:t>
            </a:r>
          </a:p>
        </p:txBody>
      </p:sp>
      <p:sp>
        <p:nvSpPr>
          <p:cNvPr id="6" name="Rechteck 5"/>
          <p:cNvSpPr/>
          <p:nvPr/>
        </p:nvSpPr>
        <p:spPr>
          <a:xfrm>
            <a:off x="1221346" y="4224268"/>
            <a:ext cx="2717442" cy="108182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Jugendrat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8482884" y="4224267"/>
            <a:ext cx="2717442" cy="108182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Arbeitsgruppen</a:t>
            </a:r>
            <a:endParaRPr lang="de-DE" sz="2400" dirty="0">
              <a:solidFill>
                <a:schemeClr val="tx1"/>
              </a:solidFill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3938788" y="4346080"/>
            <a:ext cx="4544096" cy="560553"/>
            <a:chOff x="3938788" y="4346080"/>
            <a:chExt cx="4544096" cy="560553"/>
          </a:xfrm>
          <a:gradFill>
            <a:gsLst>
              <a:gs pos="56000">
                <a:schemeClr val="bg2">
                  <a:lumMod val="75000"/>
                </a:schemeClr>
              </a:gs>
              <a:gs pos="81000">
                <a:schemeClr val="bg1">
                  <a:lumMod val="85000"/>
                </a:schemeClr>
              </a:gs>
            </a:gsLst>
            <a:lin ang="5400000" scaled="1"/>
          </a:gradFill>
        </p:grpSpPr>
        <p:sp>
          <p:nvSpPr>
            <p:cNvPr id="2" name="Pfeil nach links und rechts 1"/>
            <p:cNvSpPr/>
            <p:nvPr/>
          </p:nvSpPr>
          <p:spPr>
            <a:xfrm>
              <a:off x="3938788" y="4610100"/>
              <a:ext cx="4544096" cy="296533"/>
            </a:xfrm>
            <a:prstGeom prst="left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" name="Rechteck 2"/>
            <p:cNvSpPr/>
            <p:nvPr/>
          </p:nvSpPr>
          <p:spPr>
            <a:xfrm>
              <a:off x="5041900" y="4346080"/>
              <a:ext cx="2165886" cy="406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b="1" dirty="0">
                  <a:solidFill>
                    <a:schemeClr val="tx1"/>
                  </a:solidFill>
                </a:rPr>
                <a:t>Informationsaustausch</a:t>
              </a:r>
            </a:p>
          </p:txBody>
        </p:sp>
      </p:grpSp>
      <p:sp>
        <p:nvSpPr>
          <p:cNvPr id="15" name="Rechteck 14"/>
          <p:cNvSpPr/>
          <p:nvPr/>
        </p:nvSpPr>
        <p:spPr>
          <a:xfrm>
            <a:off x="8482884" y="1806613"/>
            <a:ext cx="2717442" cy="108182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Verwaltung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7" name="Pfeil nach oben und unten 6"/>
          <p:cNvSpPr/>
          <p:nvPr/>
        </p:nvSpPr>
        <p:spPr>
          <a:xfrm>
            <a:off x="9663167" y="2881796"/>
            <a:ext cx="356875" cy="1325542"/>
          </a:xfrm>
          <a:prstGeom prst="upDownArrow">
            <a:avLst/>
          </a:prstGeom>
          <a:gradFill flip="none" rotWithShape="1">
            <a:gsLst>
              <a:gs pos="78000">
                <a:schemeClr val="accent1">
                  <a:lumMod val="60000"/>
                  <a:lumOff val="40000"/>
                </a:schemeClr>
              </a:gs>
              <a:gs pos="7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" name="Rechteck 16"/>
          <p:cNvSpPr/>
          <p:nvPr/>
        </p:nvSpPr>
        <p:spPr>
          <a:xfrm>
            <a:off x="1221346" y="2347526"/>
            <a:ext cx="2717442" cy="108182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Jugendkomitee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0" name="Pfeil nach oben und unten 9"/>
          <p:cNvSpPr/>
          <p:nvPr/>
        </p:nvSpPr>
        <p:spPr>
          <a:xfrm>
            <a:off x="2427485" y="3422732"/>
            <a:ext cx="292100" cy="808157"/>
          </a:xfrm>
          <a:prstGeom prst="up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71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pieren 14"/>
          <p:cNvGrpSpPr/>
          <p:nvPr/>
        </p:nvGrpSpPr>
        <p:grpSpPr>
          <a:xfrm>
            <a:off x="9139708" y="5814353"/>
            <a:ext cx="3155323" cy="663721"/>
            <a:chOff x="2975020" y="5307007"/>
            <a:chExt cx="1908221" cy="540000"/>
          </a:xfrm>
        </p:grpSpPr>
        <p:sp>
          <p:nvSpPr>
            <p:cNvPr id="16" name="Rechteck 15"/>
            <p:cNvSpPr/>
            <p:nvPr/>
          </p:nvSpPr>
          <p:spPr>
            <a:xfrm>
              <a:off x="3103808" y="5585051"/>
              <a:ext cx="1779433" cy="26195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dirty="0">
                  <a:solidFill>
                    <a:schemeClr val="tx1"/>
                  </a:solidFill>
                </a:rPr>
                <a:t>wählt 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Pfeil nach unten 16"/>
            <p:cNvSpPr/>
            <p:nvPr/>
          </p:nvSpPr>
          <p:spPr>
            <a:xfrm rot="10800000">
              <a:off x="2975020" y="5307007"/>
              <a:ext cx="257576" cy="540000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18" name="Rechteck 17"/>
          <p:cNvSpPr/>
          <p:nvPr/>
        </p:nvSpPr>
        <p:spPr>
          <a:xfrm>
            <a:off x="7405352" y="4359238"/>
            <a:ext cx="3780000" cy="144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b="1" dirty="0">
                <a:solidFill>
                  <a:schemeClr val="tx1"/>
                </a:solidFill>
              </a:rPr>
              <a:t>Jugendrat</a:t>
            </a:r>
            <a:endParaRPr lang="de-DE" sz="2400" dirty="0">
              <a:solidFill>
                <a:schemeClr val="tx1"/>
              </a:solidFill>
            </a:endParaRPr>
          </a:p>
        </p:txBody>
      </p:sp>
      <p:cxnSp>
        <p:nvCxnSpPr>
          <p:cNvPr id="5" name="Gerader Verbinder 4"/>
          <p:cNvCxnSpPr/>
          <p:nvPr/>
        </p:nvCxnSpPr>
        <p:spPr>
          <a:xfrm>
            <a:off x="12133730" y="-190500"/>
            <a:ext cx="38100" cy="74104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eck 7"/>
          <p:cNvSpPr/>
          <p:nvPr/>
        </p:nvSpPr>
        <p:spPr>
          <a:xfrm>
            <a:off x="7462664" y="2075762"/>
            <a:ext cx="3780000" cy="144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>
                <a:solidFill>
                  <a:schemeClr val="tx1"/>
                </a:solidFill>
              </a:rPr>
              <a:t>Jugendkomitee</a:t>
            </a:r>
            <a:endParaRPr lang="de-DE" sz="4000" dirty="0">
              <a:solidFill>
                <a:schemeClr val="tx1"/>
              </a:solidFill>
            </a:endParaRPr>
          </a:p>
        </p:txBody>
      </p:sp>
      <p:sp>
        <p:nvSpPr>
          <p:cNvPr id="9" name="Pfeil nach oben und unten 8"/>
          <p:cNvSpPr/>
          <p:nvPr/>
        </p:nvSpPr>
        <p:spPr>
          <a:xfrm>
            <a:off x="9139708" y="3515762"/>
            <a:ext cx="301694" cy="852423"/>
          </a:xfrm>
          <a:prstGeom prst="up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xmlns="" id="{7E546E00-2358-46B9-95DD-63F26738522C}"/>
              </a:ext>
            </a:extLst>
          </p:cNvPr>
          <p:cNvSpPr txBox="1"/>
          <p:nvPr/>
        </p:nvSpPr>
        <p:spPr>
          <a:xfrm>
            <a:off x="517571" y="589890"/>
            <a:ext cx="663914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endParaRPr lang="de-DE" dirty="0" smtClean="0"/>
          </a:p>
          <a:p>
            <a:r>
              <a:rPr lang="de-DE" b="1" dirty="0" smtClean="0">
                <a:solidFill>
                  <a:schemeClr val="bg1"/>
                </a:solidFill>
              </a:rPr>
              <a:t>Zusammensetzung: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Bürgermeisterin (hat Vorsitz)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Je 1 Vertreter jeder Gemeinderatsfraktion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Alle Mitglieder des Jugendrats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dirty="0" smtClean="0">
              <a:solidFill>
                <a:schemeClr val="bg1"/>
              </a:solidFill>
            </a:endParaRPr>
          </a:p>
          <a:p>
            <a:r>
              <a:rPr lang="de-DE" b="1" dirty="0" smtClean="0">
                <a:solidFill>
                  <a:schemeClr val="bg1"/>
                </a:solidFill>
              </a:rPr>
              <a:t>Aufgaben: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Beschließen Änderungen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Weiterentwicklung des Jugendbeteiligungskonzeptes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Erarbeitung &amp; Beschluss von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Jugendrelevanten Themen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Ausschussinterne Verfahren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 erstellt Sachstandberichte, für Gemeinderat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de-DE" dirty="0" smtClean="0">
              <a:solidFill>
                <a:schemeClr val="bg1"/>
              </a:solidFill>
            </a:endParaRPr>
          </a:p>
          <a:p>
            <a:r>
              <a:rPr lang="de-DE" b="1" dirty="0" smtClean="0">
                <a:solidFill>
                  <a:schemeClr val="bg1"/>
                </a:solidFill>
              </a:rPr>
              <a:t>Treffen: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Tagt 3 mal im Jahr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Werden </a:t>
            </a: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zu Beginn des Schuljahres vereinbart</a:t>
            </a:r>
            <a:endParaRPr lang="de-DE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Nicht öffentlich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>
                <a:solidFill>
                  <a:schemeClr val="bg1">
                    <a:lumMod val="75000"/>
                  </a:schemeClr>
                </a:solidFill>
              </a:rPr>
              <a:t>Verfügt über die Möglichkeit </a:t>
            </a: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Mitglieder </a:t>
            </a:r>
            <a:r>
              <a:rPr lang="de-DE" dirty="0">
                <a:solidFill>
                  <a:schemeClr val="bg1">
                    <a:lumMod val="75000"/>
                  </a:schemeClr>
                </a:solidFill>
              </a:rPr>
              <a:t>der Arbeitsgruppen/ </a:t>
            </a:r>
            <a:br>
              <a:rPr lang="de-DE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de-DE" dirty="0">
                <a:solidFill>
                  <a:schemeClr val="bg1">
                    <a:lumMod val="75000"/>
                  </a:schemeClr>
                </a:solidFill>
              </a:rPr>
              <a:t>des jeweiligen Verwaltungsbereiches einzuladen.</a:t>
            </a:r>
          </a:p>
          <a:p>
            <a:endParaRPr lang="de-DE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e-DE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532209" y="292276"/>
            <a:ext cx="6163783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dirty="0"/>
              <a:t>Schnittstelle zwischen </a:t>
            </a:r>
            <a:r>
              <a:rPr lang="de-DE" dirty="0" smtClean="0"/>
              <a:t>Gemeinderat </a:t>
            </a:r>
            <a:r>
              <a:rPr lang="de-DE" dirty="0"/>
              <a:t>&amp; Jugendlichen</a:t>
            </a:r>
          </a:p>
        </p:txBody>
      </p:sp>
    </p:spTree>
    <p:extLst>
      <p:ext uri="{BB962C8B-B14F-4D97-AF65-F5344CB8AC3E}">
        <p14:creationId xmlns:p14="http://schemas.microsoft.com/office/powerpoint/2010/main" val="310598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525</Words>
  <Application>Microsoft Office PowerPoint</Application>
  <PresentationFormat>Breitbild</PresentationFormat>
  <Paragraphs>166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Kaeding, Nils</dc:creator>
  <cp:lastModifiedBy>Kaeding, Nils</cp:lastModifiedBy>
  <cp:revision>35</cp:revision>
  <dcterms:created xsi:type="dcterms:W3CDTF">2018-06-14T16:57:35Z</dcterms:created>
  <dcterms:modified xsi:type="dcterms:W3CDTF">2018-07-04T12:23:43Z</dcterms:modified>
</cp:coreProperties>
</file>